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68" r:id="rId3"/>
    <p:sldId id="258" r:id="rId4"/>
    <p:sldId id="267" r:id="rId5"/>
    <p:sldId id="259" r:id="rId6"/>
    <p:sldId id="270" r:id="rId7"/>
    <p:sldId id="262" r:id="rId8"/>
    <p:sldId id="273" r:id="rId9"/>
    <p:sldId id="261" r:id="rId10"/>
    <p:sldId id="263" r:id="rId11"/>
    <p:sldId id="265" r:id="rId12"/>
  </p:sldIdLst>
  <p:sldSz cx="9144000" cy="5143500" type="screen16x9"/>
  <p:notesSz cx="6858000" cy="9144000"/>
  <p:embeddedFontLst>
    <p:embeddedFont>
      <p:font typeface="Google Sans" panose="020B0604020202020204" charset="0"/>
      <p:regular r:id="rId14"/>
      <p:bold r:id="rId15"/>
      <p:italic r:id="rId16"/>
      <p:boldItalic r:id="rId17"/>
    </p:embeddedFont>
    <p:embeddedFont>
      <p:font typeface="Segoe UI" panose="020B0502040204020203" pitchFamily="34" charset="0"/>
      <p:regular r:id="rId18"/>
      <p:bold r:id="rId19"/>
      <p:italic r:id="rId20"/>
      <p:boldItalic r:id="rId21"/>
    </p:embeddedFont>
    <p:embeddedFont>
      <p:font typeface="Segoe UI Bold" panose="020B0802040204020203" pitchFamily="34" charset="0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F2FE"/>
    <a:srgbClr val="DAE8FC"/>
    <a:srgbClr val="E6F6FC"/>
    <a:srgbClr val="B2E0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828" y="6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b357bd68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b357bd68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b357bd68a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6b357bd68a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6b357bd68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6b357bd68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6B035434-31CC-F9AE-0FD9-DFEEB1093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>
            <a:extLst>
              <a:ext uri="{FF2B5EF4-FFF2-40B4-BE49-F238E27FC236}">
                <a16:creationId xmlns:a16="http://schemas.microsoft.com/office/drawing/2014/main" id="{AAB635D0-448D-7285-AE10-569E6D6411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>
            <a:extLst>
              <a:ext uri="{FF2B5EF4-FFF2-40B4-BE49-F238E27FC236}">
                <a16:creationId xmlns:a16="http://schemas.microsoft.com/office/drawing/2014/main" id="{1B98EE30-74FD-97DD-C62F-11DD8CD5B7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2650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6b357bd68a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6b357bd68a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02FD905E-ED25-8FE3-3EE2-5BA903C2E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6b357bd68a_0_28:notes">
            <a:extLst>
              <a:ext uri="{FF2B5EF4-FFF2-40B4-BE49-F238E27FC236}">
                <a16:creationId xmlns:a16="http://schemas.microsoft.com/office/drawing/2014/main" id="{402EE586-0A9F-6E4A-F3DA-85E8CE9E13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6b357bd68a_0_28:notes">
            <a:extLst>
              <a:ext uri="{FF2B5EF4-FFF2-40B4-BE49-F238E27FC236}">
                <a16:creationId xmlns:a16="http://schemas.microsoft.com/office/drawing/2014/main" id="{0FF96CB5-7C38-8335-D6E6-D58001E0CA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7808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6b357bd68a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6b357bd68a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CC794EA5-E758-CE65-A9A4-751235FD8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6b357bd68a_0_42:notes">
            <a:extLst>
              <a:ext uri="{FF2B5EF4-FFF2-40B4-BE49-F238E27FC236}">
                <a16:creationId xmlns:a16="http://schemas.microsoft.com/office/drawing/2014/main" id="{D5A8007A-DBD9-5FDF-7777-EF87C1C954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6b357bd68a_0_42:notes">
            <a:extLst>
              <a:ext uri="{FF2B5EF4-FFF2-40B4-BE49-F238E27FC236}">
                <a16:creationId xmlns:a16="http://schemas.microsoft.com/office/drawing/2014/main" id="{BFFF0343-A756-996D-AC34-936736E27F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638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6b357bd68a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6b357bd68a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C0167F1C-ADE0-0DAA-3B87-DE8B96D62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6b357bd68a_0_56:notes">
            <a:extLst>
              <a:ext uri="{FF2B5EF4-FFF2-40B4-BE49-F238E27FC236}">
                <a16:creationId xmlns:a16="http://schemas.microsoft.com/office/drawing/2014/main" id="{0327CCC5-58E6-6F96-E3C6-671760465E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6b357bd68a_0_56:notes">
            <a:extLst>
              <a:ext uri="{FF2B5EF4-FFF2-40B4-BE49-F238E27FC236}">
                <a16:creationId xmlns:a16="http://schemas.microsoft.com/office/drawing/2014/main" id="{0B7E8215-3F8A-159F-86CB-857273EE47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04030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6b357bd68a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6b357bd68a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AA63C-2464-B2C4-0E1C-925F9D2A54E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026662" y="4927600"/>
            <a:ext cx="11191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Classified as Business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 title="Frame 15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265450" y="3133200"/>
            <a:ext cx="8520600" cy="17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Team Details</a:t>
            </a: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lphaLcPeriod"/>
            </a:pP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Team name: </a:t>
            </a:r>
            <a:r>
              <a:rPr lang="ta-IN" sz="1800" b="1" dirty="0">
                <a:latin typeface="Google Sans"/>
                <a:ea typeface="Google Sans"/>
                <a:cs typeface="Google Sans"/>
                <a:sym typeface="Google Sans"/>
              </a:rPr>
              <a:t>ஆசிரியர் (</a:t>
            </a:r>
            <a:r>
              <a:rPr lang="en-GB" sz="1800" b="1" dirty="0" err="1">
                <a:latin typeface="Google Sans"/>
                <a:ea typeface="Google Sans"/>
                <a:cs typeface="Google Sans"/>
                <a:sym typeface="Google Sans"/>
              </a:rPr>
              <a:t>Aasiriyar</a:t>
            </a: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 AI Team)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lphaLcPeriod"/>
            </a:pP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Team leader name: Soundararajan Arunachalam</a:t>
            </a: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lphaLcPeriod"/>
            </a:pP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Problem statement: </a:t>
            </a:r>
            <a:r>
              <a:rPr lang="en-US" sz="1800" b="1" dirty="0">
                <a:latin typeface="Google Sans"/>
                <a:ea typeface="Google Sans"/>
                <a:cs typeface="Google Sans"/>
              </a:rPr>
              <a:t>Empowering Teachers in Multi-Grade Classrooms</a:t>
            </a: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" name="Google Shape;112;p20" title="Frame 15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100500" y="497075"/>
            <a:ext cx="8943000" cy="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Google Sans"/>
                <a:ea typeface="Google Sans"/>
                <a:cs typeface="Google Sans"/>
                <a:sym typeface="Google Sans"/>
              </a:rPr>
              <a:t>Wireframes/Mock diagrams of the proposed solution (optional)</a:t>
            </a:r>
            <a:endParaRPr sz="16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D2EED3-A458-DFDE-E091-BD717827B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1" y="771668"/>
            <a:ext cx="6526530" cy="412491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 title="Frame 15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053CA0AE-97B3-BDFB-CD55-01AAE04A8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E2B532B0-630E-7B18-9BC6-BA542D91948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Google Shape;63;p14">
            <a:extLst>
              <a:ext uri="{FF2B5EF4-FFF2-40B4-BE49-F238E27FC236}">
                <a16:creationId xmlns:a16="http://schemas.microsoft.com/office/drawing/2014/main" id="{B87C8FFF-5BF9-DB1C-3685-5BEC3644DD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4" name="Google Shape;64;p14" title="Frame 152.png">
            <a:extLst>
              <a:ext uri="{FF2B5EF4-FFF2-40B4-BE49-F238E27FC236}">
                <a16:creationId xmlns:a16="http://schemas.microsoft.com/office/drawing/2014/main" id="{8018376B-ECDD-C832-2933-232B7A5FE54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>
            <a:extLst>
              <a:ext uri="{FF2B5EF4-FFF2-40B4-BE49-F238E27FC236}">
                <a16:creationId xmlns:a16="http://schemas.microsoft.com/office/drawing/2014/main" id="{00D3024C-58DC-E4C5-51AE-F2F2AE38FA58}"/>
              </a:ext>
            </a:extLst>
          </p:cNvPr>
          <p:cNvSpPr txBox="1"/>
          <p:nvPr/>
        </p:nvSpPr>
        <p:spPr>
          <a:xfrm>
            <a:off x="201000" y="327820"/>
            <a:ext cx="8943000" cy="42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latin typeface="Segoe UI" panose="020B0502040204020203" pitchFamily="34" charset="0"/>
                <a:ea typeface="Google Sans"/>
                <a:cs typeface="Segoe UI" panose="020B0502040204020203" pitchFamily="34" charset="0"/>
                <a:sym typeface="Google Sans"/>
              </a:rPr>
              <a:t>Brief about the idea</a:t>
            </a:r>
            <a:endParaRPr sz="1200" b="1" dirty="0">
              <a:latin typeface="Segoe UI" panose="020B0502040204020203" pitchFamily="34" charset="0"/>
              <a:ea typeface="Google Sans"/>
              <a:cs typeface="Segoe UI" panose="020B0502040204020203" pitchFamily="34" charset="0"/>
              <a:sym typeface="Google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10C8B9-873F-38DC-1A8A-F0832EBF948F}"/>
              </a:ext>
            </a:extLst>
          </p:cNvPr>
          <p:cNvSpPr txBox="1"/>
          <p:nvPr/>
        </p:nvSpPr>
        <p:spPr>
          <a:xfrm>
            <a:off x="454573" y="1091583"/>
            <a:ext cx="80719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Being a teacher or working in education can be super rewarding, but let's face it, the workload, </a:t>
            </a:r>
          </a:p>
          <a:p>
            <a:pPr>
              <a:buNone/>
            </a:pPr>
            <a:r>
              <a:rPr lang="en-US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especially all the </a:t>
            </a:r>
            <a:r>
              <a:rPr lang="en-US" b="1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prep work</a:t>
            </a:r>
            <a:r>
              <a:rPr lang="en-US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can be challenging! Plus, there's often not enough </a:t>
            </a:r>
            <a:r>
              <a:rPr lang="en-US" b="1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staff and tutoring</a:t>
            </a:r>
            <a:r>
              <a:rPr lang="en-US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>
              <a:buNone/>
            </a:pPr>
            <a:r>
              <a:rPr lang="en-US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 be </a:t>
            </a:r>
            <a:r>
              <a:rPr lang="en-US" b="1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expensive</a:t>
            </a:r>
            <a:r>
              <a:rPr lang="en-US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That's why we're proposing an AI-powered teaching assistant </a:t>
            </a:r>
            <a:r>
              <a:rPr lang="en-US" kern="1200" dirty="0" err="1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Sahayak</a:t>
            </a:r>
            <a:r>
              <a:rPr lang="en-US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30F9CE-5E4E-E01B-1924-E9517FE7894C}"/>
              </a:ext>
            </a:extLst>
          </p:cNvPr>
          <p:cNvSpPr txBox="1"/>
          <p:nvPr/>
        </p:nvSpPr>
        <p:spPr>
          <a:xfrm>
            <a:off x="454573" y="2035154"/>
            <a:ext cx="7874085" cy="1261884"/>
          </a:xfrm>
          <a:prstGeom prst="rect">
            <a:avLst/>
          </a:prstGeom>
          <a:solidFill>
            <a:srgbClr val="DAE8FC"/>
          </a:solidFill>
        </p:spPr>
        <p:txBody>
          <a:bodyPr wrap="square">
            <a:spAutoFit/>
          </a:bodyPr>
          <a:lstStyle/>
          <a:p>
            <a:pPr>
              <a:defRPr sz="2000" b="1"/>
            </a:pPr>
            <a:r>
              <a:rPr dirty="0">
                <a:latin typeface="Segoe UI" panose="020B0502040204020203" pitchFamily="34" charset="0"/>
                <a:cs typeface="Segoe UI" panose="020B0502040204020203" pitchFamily="34" charset="0"/>
              </a:rPr>
              <a:t>What </a:t>
            </a:r>
            <a:r>
              <a:rPr dirty="0" err="1">
                <a:latin typeface="Segoe UI" panose="020B0502040204020203" pitchFamily="34" charset="0"/>
                <a:cs typeface="Segoe UI" panose="020B0502040204020203" pitchFamily="34" charset="0"/>
              </a:rPr>
              <a:t>Sahayak</a:t>
            </a:r>
            <a:r>
              <a:rPr dirty="0">
                <a:latin typeface="Segoe UI" panose="020B0502040204020203" pitchFamily="34" charset="0"/>
                <a:cs typeface="Segoe UI" panose="020B0502040204020203" pitchFamily="34" charset="0"/>
              </a:rPr>
              <a:t> Does</a:t>
            </a:r>
          </a:p>
          <a:p>
            <a:pPr>
              <a:defRPr sz="1400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✓ </a:t>
            </a:r>
            <a:r>
              <a:rPr dirty="0">
                <a:latin typeface="Segoe UI" panose="020B0502040204020203" pitchFamily="34" charset="0"/>
                <a:cs typeface="Segoe UI" panose="020B0502040204020203" pitchFamily="34" charset="0"/>
              </a:rPr>
              <a:t>Simplifies Prep Work – Auto-generates lesson plans, quizzes, worksheets</a:t>
            </a:r>
          </a:p>
          <a:p>
            <a:pPr>
              <a:defRPr sz="1400"/>
            </a:pPr>
            <a:r>
              <a:rPr dirty="0">
                <a:latin typeface="Segoe UI" panose="020B0502040204020203" pitchFamily="34" charset="0"/>
                <a:cs typeface="Segoe UI" panose="020B0502040204020203" pitchFamily="34" charset="0"/>
              </a:rPr>
              <a:t>✓ Supports Local Languages – Handles regional input via Gemini</a:t>
            </a:r>
          </a:p>
          <a:p>
            <a:pPr>
              <a:defRPr sz="1400"/>
            </a:pPr>
            <a:r>
              <a:rPr dirty="0">
                <a:latin typeface="Segoe UI" panose="020B0502040204020203" pitchFamily="34" charset="0"/>
                <a:cs typeface="Segoe UI" panose="020B0502040204020203" pitchFamily="34" charset="0"/>
              </a:rPr>
              <a:t>✓ Creates Interactive Content – Visuals, games, and learning materials</a:t>
            </a:r>
          </a:p>
          <a:p>
            <a:pPr>
              <a:defRPr sz="1400"/>
            </a:pPr>
            <a:r>
              <a:rPr dirty="0">
                <a:latin typeface="Segoe UI" panose="020B0502040204020203" pitchFamily="34" charset="0"/>
                <a:cs typeface="Segoe UI" panose="020B0502040204020203" pitchFamily="34" charset="0"/>
              </a:rPr>
              <a:t>✓ Adds Audio Power – Audio materials and speech-driven responses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97D9E6-822E-86CD-1C30-2A408A28F446}"/>
              </a:ext>
            </a:extLst>
          </p:cNvPr>
          <p:cNvSpPr txBox="1"/>
          <p:nvPr/>
        </p:nvSpPr>
        <p:spPr>
          <a:xfrm>
            <a:off x="1324108" y="474594"/>
            <a:ext cx="613501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0066CC"/>
                </a:solidFill>
              </a:defRPr>
            </a:pPr>
            <a:r>
              <a:rPr dirty="0" err="1">
                <a:latin typeface="Segoe UI" panose="020B0502040204020203" pitchFamily="34" charset="0"/>
                <a:cs typeface="Segoe UI" panose="020B0502040204020203" pitchFamily="34" charset="0"/>
              </a:rPr>
              <a:t>Sahayak</a:t>
            </a:r>
            <a:r>
              <a:rPr dirty="0">
                <a:latin typeface="Segoe UI" panose="020B0502040204020203" pitchFamily="34" charset="0"/>
                <a:cs typeface="Segoe UI" panose="020B0502040204020203" pitchFamily="34" charset="0"/>
              </a:rPr>
              <a:t>: AI Teaching Assistant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A5E1E9-0F4F-8B21-88F6-3E6B2F29AB76}"/>
              </a:ext>
            </a:extLst>
          </p:cNvPr>
          <p:cNvSpPr txBox="1"/>
          <p:nvPr/>
        </p:nvSpPr>
        <p:spPr>
          <a:xfrm>
            <a:off x="454573" y="3456888"/>
            <a:ext cx="7874085" cy="615553"/>
          </a:xfrm>
          <a:prstGeom prst="rect">
            <a:avLst/>
          </a:prstGeom>
          <a:solidFill>
            <a:srgbClr val="DAE8FC"/>
          </a:solidFill>
        </p:spPr>
        <p:txBody>
          <a:bodyPr wrap="square">
            <a:spAutoFit/>
          </a:bodyPr>
          <a:lstStyle/>
          <a:p>
            <a:pPr>
              <a:defRPr sz="2000" b="1"/>
            </a:pPr>
            <a:r>
              <a:rPr dirty="0">
                <a:latin typeface="Segoe UI" panose="020B0502040204020203" pitchFamily="34" charset="0"/>
                <a:cs typeface="Segoe UI" panose="020B0502040204020203" pitchFamily="34" charset="0"/>
              </a:rPr>
              <a:t>Built With</a:t>
            </a:r>
          </a:p>
          <a:p>
            <a:pPr>
              <a:defRPr sz="1400"/>
            </a:pPr>
            <a:r>
              <a:rPr dirty="0">
                <a:latin typeface="Segoe UI" panose="020B0502040204020203" pitchFamily="34" charset="0"/>
                <a:cs typeface="Segoe UI" panose="020B0502040204020203" pitchFamily="34" charset="0"/>
              </a:rPr>
              <a:t>Google technologies: ADK, Vertex AI, Gemini API, Firebase Studio.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739B88-974A-BD17-56DE-03DA479120CC}"/>
              </a:ext>
            </a:extLst>
          </p:cNvPr>
          <p:cNvSpPr txBox="1"/>
          <p:nvPr/>
        </p:nvSpPr>
        <p:spPr>
          <a:xfrm>
            <a:off x="457199" y="4180117"/>
            <a:ext cx="7871459" cy="830997"/>
          </a:xfrm>
          <a:prstGeom prst="rect">
            <a:avLst/>
          </a:prstGeom>
          <a:solidFill>
            <a:srgbClr val="DAE8FC"/>
          </a:solidFill>
        </p:spPr>
        <p:txBody>
          <a:bodyPr wrap="square">
            <a:spAutoFit/>
          </a:bodyPr>
          <a:lstStyle/>
          <a:p>
            <a:pPr>
              <a:defRPr sz="2000" b="1"/>
            </a:pPr>
            <a:r>
              <a:rPr dirty="0">
                <a:latin typeface="Segoe UI" panose="020B0502040204020203" pitchFamily="34" charset="0"/>
                <a:cs typeface="Segoe UI" panose="020B0502040204020203" pitchFamily="34" charset="0"/>
              </a:rPr>
              <a:t>Impact</a:t>
            </a:r>
          </a:p>
          <a:p>
            <a:pPr>
              <a:defRPr sz="1400"/>
            </a:pPr>
            <a:r>
              <a:rPr dirty="0">
                <a:latin typeface="Segoe UI" panose="020B0502040204020203" pitchFamily="34" charset="0"/>
                <a:cs typeface="Segoe UI" panose="020B0502040204020203" pitchFamily="34" charset="0"/>
              </a:rPr>
              <a:t>Empowers teachers, enables personalized learning,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dirty="0">
                <a:latin typeface="Segoe UI" panose="020B0502040204020203" pitchFamily="34" charset="0"/>
                <a:cs typeface="Segoe UI" panose="020B0502040204020203" pitchFamily="34" charset="0"/>
              </a:rPr>
              <a:t>and brings AI into classrooms that need it most.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5BD87A-B0D3-E6A2-1103-BB966319D484}"/>
              </a:ext>
            </a:extLst>
          </p:cNvPr>
          <p:cNvCxnSpPr>
            <a:cxnSpLocks/>
          </p:cNvCxnSpPr>
          <p:nvPr/>
        </p:nvCxnSpPr>
        <p:spPr>
          <a:xfrm>
            <a:off x="454574" y="3456887"/>
            <a:ext cx="0" cy="61555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D5571CA-3828-E6D6-669C-1E090A474DC5}"/>
              </a:ext>
            </a:extLst>
          </p:cNvPr>
          <p:cNvCxnSpPr>
            <a:cxnSpLocks/>
          </p:cNvCxnSpPr>
          <p:nvPr/>
        </p:nvCxnSpPr>
        <p:spPr>
          <a:xfrm flipH="1">
            <a:off x="454574" y="4180117"/>
            <a:ext cx="9374" cy="83099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326559C-77AB-801F-8803-EAFF4E668327}"/>
              </a:ext>
            </a:extLst>
          </p:cNvPr>
          <p:cNvCxnSpPr>
            <a:cxnSpLocks/>
          </p:cNvCxnSpPr>
          <p:nvPr/>
        </p:nvCxnSpPr>
        <p:spPr>
          <a:xfrm>
            <a:off x="466122" y="2035345"/>
            <a:ext cx="0" cy="1261884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092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" name="Google Shape;72;p15" title="Frame 15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201000" y="571302"/>
            <a:ext cx="8943000" cy="45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latin typeface="Google Sans"/>
                <a:ea typeface="Google Sans"/>
                <a:cs typeface="Google Sans"/>
                <a:sym typeface="Google Sans"/>
              </a:rPr>
              <a:t>Opportunities</a:t>
            </a:r>
            <a:endParaRPr sz="16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FC49F86-8255-4969-C331-1F4A1A0C35CD}"/>
              </a:ext>
            </a:extLst>
          </p:cNvPr>
          <p:cNvSpPr/>
          <p:nvPr/>
        </p:nvSpPr>
        <p:spPr>
          <a:xfrm>
            <a:off x="110700" y="1028700"/>
            <a:ext cx="4319116" cy="3857625"/>
          </a:xfrm>
          <a:prstGeom prst="roundRect">
            <a:avLst>
              <a:gd name="adj" fmla="val 5027"/>
            </a:avLst>
          </a:prstGeom>
          <a:noFill/>
          <a:ln w="127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buNone/>
            </a:pPr>
            <a:r>
              <a:rPr lang="en-US" sz="1200" kern="1200" dirty="0">
                <a:solidFill>
                  <a:schemeClr val="accent1"/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How different is it from existing solutions?</a:t>
            </a:r>
          </a:p>
          <a:p>
            <a:pPr algn="l">
              <a:buNone/>
            </a:pPr>
            <a:endParaRPr lang="en-US" sz="1200" kern="1200" dirty="0">
              <a:solidFill>
                <a:schemeClr val="accent1"/>
              </a:solidFill>
              <a:latin typeface="Segoe UI Bold" panose="020B0802040204020203" pitchFamily="34" charset="0"/>
              <a:cs typeface="Segoe UI Bold" panose="020B0802040204020203" pitchFamily="34" charset="0"/>
            </a:endParaRPr>
          </a:p>
          <a:p>
            <a:pPr marL="171450" indent="-171450" algn="l">
              <a:buFont typeface="Wingdings" panose="05000000000000000000" pitchFamily="2" charset="2"/>
              <a:buChar char="ü"/>
            </a:pPr>
            <a:r>
              <a:rPr lang="en-US" sz="1200" b="1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Hyper-localization</a:t>
            </a: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 Unlike generic EdTech platforms, </a:t>
            </a:r>
            <a:r>
              <a:rPr lang="en-US" sz="1200" kern="1200" dirty="0" err="1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Sahayak</a:t>
            </a: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generates content in regional languages with culturally relevant examples and contexts specific to rural and semi-urban India.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Most edtech platforms focus on student-facing tools or generic content delivery, this is </a:t>
            </a:r>
            <a:r>
              <a:rPr lang="en-US" sz="1200" b="1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teacher-based tool</a:t>
            </a: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b="1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Low-tech compatibility</a:t>
            </a: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 Works with minimal technology (can export to printable formats, create blackboard-friendly visuals) unlike solutions requiring 1:1 devices.</a:t>
            </a:r>
          </a:p>
          <a:p>
            <a:pPr marL="171450" indent="-171450" algn="l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200" b="1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Multimodal input/output</a:t>
            </a: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 Accepts voice, text, or images as input and generates diverse output formats suitable for varied teaching contexts.</a:t>
            </a:r>
          </a:p>
          <a:p>
            <a:pPr marL="171450" indent="-171450" algn="l">
              <a:spcBef>
                <a:spcPts val="1200"/>
              </a:spcBef>
              <a:buFont typeface="Wingdings" panose="05000000000000000000" pitchFamily="2" charset="2"/>
              <a:buChar char="ü"/>
            </a:pPr>
            <a:endParaRPr lang="en-US" sz="1200" kern="1200" dirty="0">
              <a:solidFill>
                <a:srgbClr val="3741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 algn="l">
              <a:spcBef>
                <a:spcPts val="1200"/>
              </a:spcBef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19738D7-9F6C-1555-992A-FF016D0D9762}"/>
              </a:ext>
            </a:extLst>
          </p:cNvPr>
          <p:cNvSpPr/>
          <p:nvPr/>
        </p:nvSpPr>
        <p:spPr>
          <a:xfrm>
            <a:off x="4630816" y="1028700"/>
            <a:ext cx="4402484" cy="3857625"/>
          </a:xfrm>
          <a:prstGeom prst="roundRect">
            <a:avLst>
              <a:gd name="adj" fmla="val 5027"/>
            </a:avLst>
          </a:prstGeom>
          <a:noFill/>
          <a:ln w="127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US" sz="1200" kern="1200" dirty="0">
                <a:solidFill>
                  <a:schemeClr val="accent1"/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How it solves the problem</a:t>
            </a:r>
          </a:p>
          <a:p>
            <a:pPr>
              <a:buNone/>
            </a:pPr>
            <a:endParaRPr lang="en-US" sz="1200" kern="1200" dirty="0">
              <a:solidFill>
                <a:schemeClr val="accent1"/>
              </a:solidFill>
              <a:latin typeface="Segoe UI Bold" panose="020B0802040204020203" pitchFamily="34" charset="0"/>
              <a:cs typeface="Segoe UI Bold" panose="020B0802040204020203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b="1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Reduces preparation time</a:t>
            </a: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Automates the creation of lesson plans, worksheets, and visual aids that would normally take hours.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sz="1200" kern="1200" dirty="0">
              <a:solidFill>
                <a:srgbClr val="3741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b="1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Enables differentiation</a:t>
            </a: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Instantly creates variations of the same material at different complexity levels for different grades.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sz="1200" kern="1200" dirty="0">
              <a:solidFill>
                <a:srgbClr val="3741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b="1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Bridges resource gaps</a:t>
            </a: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Provides access to high-quality teaching materials even in schools with limited resources.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sz="1200" kern="1200" dirty="0">
              <a:solidFill>
                <a:srgbClr val="3741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b="1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Supports local language</a:t>
            </a: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Functions in local languages, enabling teachers to provide instruction in students' mother tongues.</a:t>
            </a:r>
          </a:p>
          <a:p>
            <a:pPr>
              <a:buNone/>
            </a:pPr>
            <a:endParaRPr lang="en-US" sz="1200" kern="1200" dirty="0">
              <a:solidFill>
                <a:srgbClr val="3741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None/>
            </a:pPr>
            <a:endParaRPr lang="en-US" sz="1200" kern="1200" dirty="0">
              <a:solidFill>
                <a:srgbClr val="3741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None/>
            </a:pPr>
            <a:endParaRPr lang="en-US" sz="1200" kern="1200" dirty="0">
              <a:solidFill>
                <a:srgbClr val="3741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B2655E15-4A3D-48ED-2B85-D28BA09B8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95F56390-7CF9-0E48-9428-94013AC9ABA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70768489-88FD-7555-576C-282189C4A8D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" name="Google Shape;72;p15" title="Frame 152.png">
            <a:extLst>
              <a:ext uri="{FF2B5EF4-FFF2-40B4-BE49-F238E27FC236}">
                <a16:creationId xmlns:a16="http://schemas.microsoft.com/office/drawing/2014/main" id="{9690F8A8-E54A-6ED9-14E9-10424CFE66E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5E6F79B8-0F1F-9FB0-9014-F205445D65BE}"/>
              </a:ext>
            </a:extLst>
          </p:cNvPr>
          <p:cNvSpPr txBox="1"/>
          <p:nvPr/>
        </p:nvSpPr>
        <p:spPr>
          <a:xfrm>
            <a:off x="201000" y="784175"/>
            <a:ext cx="8943000" cy="412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latin typeface="Google Sans"/>
                <a:ea typeface="Google Sans"/>
                <a:cs typeface="Google Sans"/>
                <a:sym typeface="Google Sans"/>
              </a:rPr>
              <a:t>Opportunities</a:t>
            </a:r>
            <a:endParaRPr sz="16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72F12D7-3989-67E3-58FC-0F1877F991B9}"/>
              </a:ext>
            </a:extLst>
          </p:cNvPr>
          <p:cNvSpPr/>
          <p:nvPr/>
        </p:nvSpPr>
        <p:spPr>
          <a:xfrm>
            <a:off x="632100" y="1325983"/>
            <a:ext cx="8080800" cy="2704997"/>
          </a:xfrm>
          <a:prstGeom prst="roundRect">
            <a:avLst>
              <a:gd name="adj" fmla="val 5027"/>
            </a:avLst>
          </a:prstGeom>
          <a:noFill/>
          <a:ln w="127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buNone/>
            </a:pPr>
            <a:r>
              <a:rPr lang="en-GB" sz="1200" kern="1200" dirty="0">
                <a:solidFill>
                  <a:schemeClr val="accent1"/>
                </a:solidFill>
                <a:latin typeface="Segoe UI Bold" panose="020B0802040204020203" pitchFamily="34" charset="0"/>
                <a:cs typeface="Segoe UI Bold" panose="020B0802040204020203" pitchFamily="34" charset="0"/>
                <a:sym typeface="Google Sans"/>
              </a:rPr>
              <a:t>USP of the proposed solution</a:t>
            </a:r>
            <a:endParaRPr lang="en-US" sz="1200" kern="1200" dirty="0">
              <a:solidFill>
                <a:schemeClr val="accent1"/>
              </a:solidFill>
              <a:latin typeface="Segoe UI Bold" panose="020B0802040204020203" pitchFamily="34" charset="0"/>
              <a:cs typeface="Segoe UI Bold" panose="020B0802040204020203" pitchFamily="34" charset="0"/>
            </a:endParaRPr>
          </a:p>
          <a:p>
            <a:pPr algn="l">
              <a:buNone/>
            </a:pPr>
            <a:endParaRPr lang="en-US" sz="1200" kern="1200" dirty="0">
              <a:solidFill>
                <a:schemeClr val="accent1"/>
              </a:solidFill>
              <a:latin typeface="Segoe UI Bold" panose="020B0802040204020203" pitchFamily="34" charset="0"/>
              <a:cs typeface="Segoe UI Bold" panose="020B0802040204020203" pitchFamily="34" charset="0"/>
            </a:endParaRPr>
          </a:p>
          <a:p>
            <a:pPr marL="171450" indent="-171450" algn="l">
              <a:buFont typeface="Wingdings" panose="05000000000000000000" pitchFamily="2" charset="2"/>
              <a:buChar char="ü"/>
            </a:pPr>
            <a:r>
              <a:rPr lang="en-US" sz="1200" b="1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Designed for the multi-grade classroom reality </a:t>
            </a: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 rural India rather than imposing Western single-grade classroom models.</a:t>
            </a:r>
          </a:p>
          <a:p>
            <a:pPr marL="171450" indent="-171450" algn="l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200" b="1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Works within existing constraints </a:t>
            </a: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(limited connectivity, minimal technology, vernacular medium) rather than requiring significant infrastructure upgrades.</a:t>
            </a:r>
          </a:p>
          <a:p>
            <a:pPr marL="171450" indent="-171450" algn="l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200" b="1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Culturally contextual content generation </a:t>
            </a: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 reflects local communities, traditions, and references.</a:t>
            </a:r>
          </a:p>
          <a:p>
            <a:pPr marL="171450" indent="-171450" algn="l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200" b="1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Adaptable to varying levels of teacher tech proficiency </a:t>
            </a: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simple, intuitive interfaces.</a:t>
            </a:r>
          </a:p>
          <a:p>
            <a:pPr algn="l">
              <a:buNone/>
            </a:pPr>
            <a:endParaRPr lang="en-US" sz="1200" kern="1200" dirty="0">
              <a:solidFill>
                <a:srgbClr val="3741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086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" name="Google Shape;80;p16" title="Frame 15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1000" y="416832"/>
            <a:ext cx="8943000" cy="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latin typeface="Google Sans"/>
                <a:ea typeface="Google Sans"/>
                <a:cs typeface="Google Sans"/>
                <a:sym typeface="Google Sans"/>
              </a:rPr>
              <a:t>List of features offered by the solution</a:t>
            </a:r>
            <a:endParaRPr sz="1600"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515817B-35B1-8A95-8BC4-97494E7855B7}"/>
              </a:ext>
            </a:extLst>
          </p:cNvPr>
          <p:cNvSpPr/>
          <p:nvPr/>
        </p:nvSpPr>
        <p:spPr>
          <a:xfrm>
            <a:off x="311691" y="946493"/>
            <a:ext cx="2515329" cy="3560007"/>
          </a:xfrm>
          <a:prstGeom prst="roundRect">
            <a:avLst>
              <a:gd name="adj" fmla="val 5027"/>
            </a:avLst>
          </a:prstGeom>
          <a:noFill/>
          <a:ln w="127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sz="1800" b="0" i="0" dirty="0">
                <a:solidFill>
                  <a:srgbClr val="1F2937"/>
                </a:solidFill>
                <a:effectLst/>
                <a:latin typeface="Segoe UI" panose="020B0502040204020203" pitchFamily="34" charset="0"/>
              </a:rPr>
              <a:t>📚</a:t>
            </a:r>
          </a:p>
          <a:p>
            <a:pPr algn="ctr">
              <a:buNone/>
            </a:pPr>
            <a:r>
              <a:rPr lang="en-US" sz="1200" b="1" dirty="0">
                <a:solidFill>
                  <a:srgbClr val="4A90E2"/>
                </a:solidFill>
                <a:latin typeface="Segoe UI" panose="020B0502040204020203" pitchFamily="34" charset="0"/>
              </a:rPr>
              <a:t>Course material </a:t>
            </a:r>
          </a:p>
          <a:p>
            <a:pPr algn="ctr">
              <a:buNone/>
            </a:pPr>
            <a:r>
              <a:rPr lang="en-US" sz="1200" b="1" dirty="0">
                <a:solidFill>
                  <a:srgbClr val="4A90E2"/>
                </a:solidFill>
                <a:latin typeface="Segoe UI" panose="020B0502040204020203" pitchFamily="34" charset="0"/>
              </a:rPr>
              <a:t>Generation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200" kern="1200" dirty="0">
              <a:solidFill>
                <a:srgbClr val="3741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Lesson Planner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Assessment Builder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Worksheet Creator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0797B8E-60DB-6265-197E-8C05B9FB7A0C}"/>
              </a:ext>
            </a:extLst>
          </p:cNvPr>
          <p:cNvSpPr/>
          <p:nvPr/>
        </p:nvSpPr>
        <p:spPr>
          <a:xfrm>
            <a:off x="3186442" y="946494"/>
            <a:ext cx="2700368" cy="3560006"/>
          </a:xfrm>
          <a:prstGeom prst="roundRect">
            <a:avLst>
              <a:gd name="adj" fmla="val 5027"/>
            </a:avLst>
          </a:prstGeom>
          <a:noFill/>
          <a:ln w="127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en-US" sz="1200" b="1" dirty="0">
              <a:solidFill>
                <a:srgbClr val="4A90E2"/>
              </a:solidFill>
              <a:latin typeface="Segoe UI" panose="020B0502040204020203" pitchFamily="34" charset="0"/>
            </a:endParaRPr>
          </a:p>
          <a:p>
            <a:pPr algn="ctr">
              <a:buNone/>
            </a:pPr>
            <a:r>
              <a:rPr lang="en-US" sz="1800" dirty="0"/>
              <a:t>🌐</a:t>
            </a:r>
            <a:endParaRPr lang="en-US" sz="1800" b="1" dirty="0">
              <a:solidFill>
                <a:srgbClr val="4A90E2"/>
              </a:solidFill>
              <a:latin typeface="Segoe UI" panose="020B0502040204020203" pitchFamily="34" charset="0"/>
            </a:endParaRPr>
          </a:p>
          <a:p>
            <a:pPr algn="ctr">
              <a:buNone/>
            </a:pPr>
            <a:r>
              <a:rPr lang="en-US" sz="1200" b="1" dirty="0">
                <a:solidFill>
                  <a:srgbClr val="4A90E2"/>
                </a:solidFill>
                <a:latin typeface="Segoe UI" panose="020B0502040204020203" pitchFamily="34" charset="0"/>
              </a:rPr>
              <a:t>Multilingual </a:t>
            </a:r>
          </a:p>
          <a:p>
            <a:pPr algn="ctr">
              <a:buNone/>
            </a:pPr>
            <a:r>
              <a:rPr lang="en-US" sz="1200" b="1" dirty="0">
                <a:solidFill>
                  <a:srgbClr val="4A90E2"/>
                </a:solidFill>
                <a:latin typeface="Segoe UI" panose="020B0502040204020203" pitchFamily="34" charset="0"/>
              </a:rPr>
              <a:t>interactive learning </a:t>
            </a:r>
          </a:p>
          <a:p>
            <a:pPr algn="ctr">
              <a:buNone/>
            </a:pPr>
            <a:endParaRPr lang="en-US" sz="1200" b="1" dirty="0">
              <a:solidFill>
                <a:srgbClr val="4A90E2"/>
              </a:solidFill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Blackboard-Friendly Diagrams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Chart Generator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Concept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Builder (Activity ,Quiz)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AACC253-43D9-9D4F-3CDF-56690D5E9F89}"/>
              </a:ext>
            </a:extLst>
          </p:cNvPr>
          <p:cNvSpPr/>
          <p:nvPr/>
        </p:nvSpPr>
        <p:spPr>
          <a:xfrm>
            <a:off x="6131942" y="966736"/>
            <a:ext cx="2700350" cy="3560006"/>
          </a:xfrm>
          <a:prstGeom prst="roundRect">
            <a:avLst>
              <a:gd name="adj" fmla="val 5027"/>
            </a:avLst>
          </a:prstGeom>
          <a:noFill/>
          <a:ln w="127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sz="1800" b="1" dirty="0">
                <a:solidFill>
                  <a:srgbClr val="4A90E2"/>
                </a:solidFill>
                <a:latin typeface="Segoe UI" panose="020B0502040204020203" pitchFamily="34" charset="0"/>
              </a:rPr>
              <a:t>🧑‍🏫</a:t>
            </a:r>
          </a:p>
          <a:p>
            <a:pPr algn="ctr">
              <a:buNone/>
            </a:pPr>
            <a:r>
              <a:rPr lang="en-US" sz="1200" b="1" dirty="0">
                <a:solidFill>
                  <a:srgbClr val="4A90E2"/>
                </a:solidFill>
                <a:latin typeface="Segoe UI" panose="020B0502040204020203" pitchFamily="34" charset="0"/>
              </a:rPr>
              <a:t>Teacher &amp; Students Support Tools</a:t>
            </a:r>
            <a:endParaRPr lang="en-US" sz="1200" kern="1200" dirty="0">
              <a:solidFill>
                <a:srgbClr val="3741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Speech-to-Text Q&amp;A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Resource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Export Options (print/share-friendly)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E77936BD-923A-DC5F-3A8A-C22821267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>
            <a:extLst>
              <a:ext uri="{FF2B5EF4-FFF2-40B4-BE49-F238E27FC236}">
                <a16:creationId xmlns:a16="http://schemas.microsoft.com/office/drawing/2014/main" id="{C30DAD84-95B4-B0A8-E642-2BADF0B9713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8" name="Google Shape;88;p17" title="Frame 152.png">
            <a:extLst>
              <a:ext uri="{FF2B5EF4-FFF2-40B4-BE49-F238E27FC236}">
                <a16:creationId xmlns:a16="http://schemas.microsoft.com/office/drawing/2014/main" id="{D36509B9-3CFD-16B8-4F4E-8F84E20356E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>
            <a:extLst>
              <a:ext uri="{FF2B5EF4-FFF2-40B4-BE49-F238E27FC236}">
                <a16:creationId xmlns:a16="http://schemas.microsoft.com/office/drawing/2014/main" id="{3FB3BDE1-E06D-9F23-0DD0-1A126387AA52}"/>
              </a:ext>
            </a:extLst>
          </p:cNvPr>
          <p:cNvSpPr txBox="1"/>
          <p:nvPr/>
        </p:nvSpPr>
        <p:spPr>
          <a:xfrm>
            <a:off x="201000" y="387704"/>
            <a:ext cx="8943000" cy="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latin typeface="Google Sans"/>
                <a:ea typeface="Google Sans"/>
                <a:cs typeface="Google Sans"/>
                <a:sym typeface="Google Sans"/>
              </a:rPr>
              <a:t>Process flow diagram or use-case diagram</a:t>
            </a:r>
            <a:endParaRPr sz="1600"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4BE935-5504-9B37-1DE3-087FAA739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7676" y="704224"/>
            <a:ext cx="9301675" cy="437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26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p19" title="Frame 15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100500" y="305688"/>
            <a:ext cx="8943000" cy="40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latin typeface="Google Sans"/>
                <a:ea typeface="Google Sans"/>
                <a:cs typeface="Google Sans"/>
                <a:sym typeface="Google Sans"/>
              </a:rPr>
              <a:t>Architecture diagram of the proposed solution</a:t>
            </a:r>
            <a:endParaRPr sz="1600"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1BC5ED-F8F6-08BC-2A1A-518B8515B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7136"/>
            <a:ext cx="9144000" cy="509396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>
          <a:extLst>
            <a:ext uri="{FF2B5EF4-FFF2-40B4-BE49-F238E27FC236}">
              <a16:creationId xmlns:a16="http://schemas.microsoft.com/office/drawing/2014/main" id="{7391917C-A4BF-AF09-4F60-FB40BF27D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>
            <a:extLst>
              <a:ext uri="{FF2B5EF4-FFF2-40B4-BE49-F238E27FC236}">
                <a16:creationId xmlns:a16="http://schemas.microsoft.com/office/drawing/2014/main" id="{D6D5C2B3-B69D-E8D3-2052-B80D7F8B1B5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103" name="Google Shape;103;p19">
            <a:extLst>
              <a:ext uri="{FF2B5EF4-FFF2-40B4-BE49-F238E27FC236}">
                <a16:creationId xmlns:a16="http://schemas.microsoft.com/office/drawing/2014/main" id="{9A14F83B-9341-A7F5-1F67-59826D81050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p19" title="Frame 152.png">
            <a:extLst>
              <a:ext uri="{FF2B5EF4-FFF2-40B4-BE49-F238E27FC236}">
                <a16:creationId xmlns:a16="http://schemas.microsoft.com/office/drawing/2014/main" id="{A62E5454-2803-BAAB-D6F9-343BCAD07A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>
            <a:extLst>
              <a:ext uri="{FF2B5EF4-FFF2-40B4-BE49-F238E27FC236}">
                <a16:creationId xmlns:a16="http://schemas.microsoft.com/office/drawing/2014/main" id="{E0FFF8C8-DE78-F419-D44B-78600FFB555F}"/>
              </a:ext>
            </a:extLst>
          </p:cNvPr>
          <p:cNvSpPr txBox="1"/>
          <p:nvPr/>
        </p:nvSpPr>
        <p:spPr>
          <a:xfrm>
            <a:off x="100500" y="469607"/>
            <a:ext cx="8943000" cy="40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latin typeface="Google Sans"/>
                <a:ea typeface="Google Sans"/>
                <a:cs typeface="Google Sans"/>
                <a:sym typeface="Google Sans"/>
              </a:rPr>
              <a:t>Basic Agent detailed view with ADK WEB</a:t>
            </a:r>
            <a:endParaRPr sz="1600"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651D51-FC6C-8873-70EA-384D16FB6AA0}"/>
              </a:ext>
            </a:extLst>
          </p:cNvPr>
          <p:cNvSpPr txBox="1"/>
          <p:nvPr/>
        </p:nvSpPr>
        <p:spPr>
          <a:xfrm>
            <a:off x="5275914" y="1153459"/>
            <a:ext cx="3974053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lang="en-US" altLang="en-US" sz="1200" kern="1200" dirty="0">
              <a:solidFill>
                <a:srgbClr val="37415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lang="en-US" altLang="en-US" sz="1200" kern="1200" dirty="0">
              <a:solidFill>
                <a:srgbClr val="37415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altLang="en-US" sz="1200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Teacher submits a request via Runner UI.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altLang="en-US" sz="1200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Runner sets up session, state, and memory.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altLang="en-US" sz="1200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Root Agent receives and handles the request.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altLang="en-US" sz="1200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Agent calls </a:t>
            </a:r>
            <a:r>
              <a:rPr lang="en-US" altLang="en-US" sz="1200" kern="1200" dirty="0" err="1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retrieve_lesson_content</a:t>
            </a:r>
            <a:r>
              <a:rPr lang="en-US" altLang="en-US" sz="1200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altLang="en-US" sz="1200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Query is embedded using Vertex AI.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altLang="en-US" sz="1200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Vector Search fetches relevant content.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altLang="en-US" sz="1200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Gemini Flash generates lesson plan.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altLang="en-US" sz="1200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Plan is sent back to the teacher.</a:t>
            </a:r>
          </a:p>
          <a:p>
            <a:endParaRPr lang="en-US" dirty="0"/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DC78D409-7109-3D02-9823-8BA92B44E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0" y="899675"/>
            <a:ext cx="5074914" cy="30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610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" name="Google Shape;96;p18" title="Frame 15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201000" y="478600"/>
            <a:ext cx="8943000" cy="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latin typeface="Google Sans"/>
                <a:ea typeface="Google Sans"/>
                <a:cs typeface="Google Sans"/>
                <a:sym typeface="Google Sans"/>
              </a:rPr>
              <a:t>Technologies to be used in the solution</a:t>
            </a:r>
            <a:endParaRPr sz="1600"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CEE754-1382-AE8E-4FD9-497A4A13A974}"/>
              </a:ext>
            </a:extLst>
          </p:cNvPr>
          <p:cNvSpPr txBox="1"/>
          <p:nvPr/>
        </p:nvSpPr>
        <p:spPr>
          <a:xfrm>
            <a:off x="201001" y="973600"/>
            <a:ext cx="86312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Google Cloud Platform (GCP)</a:t>
            </a: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 Central to the entire system: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Vertex AI</a:t>
            </a: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 Google's powerful Gemini 2.5 flash(multi model) LLM for various AI tasks alongside vector search capabilities.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Cloud Run</a:t>
            </a: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 Serverless platform for deploying containerized agents and functions.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Pub/Sub &amp; </a:t>
            </a:r>
            <a:r>
              <a:rPr lang="en-US" sz="1200" b="1" kern="1200" dirty="0" err="1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Eventarc</a:t>
            </a: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 to enable event-driven architecture, enabling asynchronous communication between components.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Cloud Storage</a:t>
            </a: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 Stores PDF , audio recaps and assignment files.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kern="1200" dirty="0" err="1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Firestore</a:t>
            </a:r>
            <a:r>
              <a:rPr lang="en-US" sz="1200" b="1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– to handle dynamic(HTML / Json ) data hosting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Artifact Registry</a:t>
            </a: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 Stores Docker images for the agents.</a:t>
            </a:r>
          </a:p>
          <a:p>
            <a:endParaRPr lang="en-US" sz="1200" kern="1200" dirty="0">
              <a:solidFill>
                <a:srgbClr val="37415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r>
              <a:rPr lang="en-US" sz="1200" b="1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Google's Gemini models </a:t>
            </a: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(Gemini 2.5 flash): The core large language model responsible for intelligent tasks </a:t>
            </a:r>
          </a:p>
          <a:p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like lesson planning, content creation, dynamic HTML generation, quiz explanations, and assignment consolidation.</a:t>
            </a:r>
          </a:p>
          <a:p>
            <a:endParaRPr lang="en-US" sz="1200" kern="1200" dirty="0">
              <a:solidFill>
                <a:srgbClr val="37415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r>
              <a:rPr lang="en-US" sz="1200" b="1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Google ADK</a:t>
            </a: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(agent development kit) : Frameworks for Agent LLM Application Development</a:t>
            </a:r>
          </a:p>
          <a:p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Facilitates the creation of complex multi-agent workflows. Enables the intelligent orchestration of tools </a:t>
            </a:r>
          </a:p>
          <a:p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(API calls, external tools, web searches).</a:t>
            </a:r>
          </a:p>
          <a:p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Implements event-driven architecture for system scalability and flexibility.</a:t>
            </a:r>
          </a:p>
          <a:p>
            <a:endParaRPr lang="en-US" sz="1200" kern="1200" dirty="0">
              <a:solidFill>
                <a:srgbClr val="37415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 essence, our architecture combines the power of LLMs with structured data and event-driven communication, </a:t>
            </a:r>
          </a:p>
          <a:p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all running on Google Cloud. This lets us build a scalable, reliable, and effective teaching assistant.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8d6a82de-332f-43b8-a8a7-1928fd67507f}" enabled="1" method="Standard" siteId="{097464b8-069c-453e-9254-c17ec707310d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1764</TotalTime>
  <Words>791</Words>
  <Application>Microsoft Office PowerPoint</Application>
  <PresentationFormat>On-screen Show (16:9)</PresentationFormat>
  <Paragraphs>99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Google Sans</vt:lpstr>
      <vt:lpstr>Calibri</vt:lpstr>
      <vt:lpstr>Segoe UI Bold</vt:lpstr>
      <vt:lpstr>Segoe UI</vt:lpstr>
      <vt:lpstr>Wingdings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Soundararajan Arunachalam</cp:lastModifiedBy>
  <cp:revision>53</cp:revision>
  <dcterms:modified xsi:type="dcterms:W3CDTF">2025-07-10T12:39:57Z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Simple Light:3</vt:lpwstr>
  </property>
  <property fmtid="{D5CDD505-2E9C-101B-9397-08002B2CF9AE}" pid="3" name="ClassificationContentMarkingFooterText">
    <vt:lpwstr>Classified as Business</vt:lpwstr>
  </property>
</Properties>
</file>